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  <p:sldId id="266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78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08:57:59.3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4588 24575,'106'-121'0,"-10"11"0,85-76 0,410-447 0,-278 267 0,281-339 0,73 11 0,-537 568 0,323-339 0,-253 259 0,206-187 0,-335 333 0,165-131 0,32-29 0,-264 216-76,0 0 1,-1 0-1,0 0 0,0-1 0,0 1 0,0-1 0,-1 1 0,0-1 1,0 0-1,0 0 0,0 0 0,-1 0 0,0-1 0,0 1 1,0 0-1,-1 0 0,0-11 0,0 0-6750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08:58:12.8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24575,'8'2'0,"0"0"0,-1 0 0,1 1 0,-1 0 0,1 0 0,-1 1 0,0 0 0,0 0 0,0 1 0,-1-1 0,8 8 0,24 15 0,27 8 0,-38-22 0,-1 2 0,45 32 0,-48-27 0,-2 2 0,35 46 0,5 5 0,13 11 0,68 100 0,51 104 0,-71-102 0,116 141 0,43 66 0,-279-389 0,399 577 0,-365-540 0,1-2 0,2-1 0,2-2 0,87 58 0,-36-31 0,3-4 0,2-4 0,120 47 0,-126-63 0,136 78 0,62 44 0,-238-131 0,-17-12 0,-1 2 0,-1 1 0,51 45 0,-64-50 0,2-1 0,0 0 0,0-2 0,1 0 0,24 9 0,-19-9 0,0 1 0,-2 1 0,29 22 0,-13-4 0,-20-18 0,-1 2 0,0 0 0,-2 1 0,0 1 0,0 0 0,14 24 0,13 31-55,-19-30-381,1-1-1,43 50 0,-61-83-6389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2:37.6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 24575,'0'-1'0,"0"1"0,1-1 0,-1 0 0,1 0 0,-1 1 0,1-1 0,0 0 0,-1 0 0,1 1 0,0-1 0,-1 1 0,1-1 0,0 1 0,0-1 0,-1 1 0,1-1 0,0 1 0,0 0 0,0-1 0,0 1 0,0 0 0,0 0 0,-1 0 0,1 0 0,0-1 0,0 1 0,0 1 0,0-1 0,0 0 0,0 0 0,0 0 0,0 0 0,-1 0 0,1 1 0,0-1 0,1 1 0,39 9 0,-39-9 0,49 18 0,-2 1 0,0 3 0,77 49 0,-103-54 0,0 1 0,-2 0 0,0 2 0,-1 0 0,20 28 0,44 45 0,-35-41 0,78 109 0,-53-65 0,223 348 0,-291-436 0,254 411 0,-35-100 0,-91-136 0,-49-72 0,4-5 0,149 139 0,24 28 0,112 102 0,373 194 0,-721-552 0,0-2 0,1-1 0,0-1 0,1-2 0,1 0 0,0-2 0,0-1 0,1-1 0,0-2 0,1-1 0,-1-1 0,52-1 0,-18-4 0,0-3 0,0-3 0,-1-2 0,87-24 0,-74 11-68,-29 7-364,2 2-1,69-9 1,-95 20-6394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2:38.9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5396 1 24575,'-22'2'0,"0"1"0,-1 2 0,2 0 0,-1 1 0,-40 18 0,29-12 0,-209 86 0,-406 228 0,-690 530 0,1090-675-6,-500 400-91,-49 87-464,-47 43 608,656-564 643,128-103-763,52-38-46,-2 2-193,1-1 1,-2-1-1,-15 9 1,13-10-6515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3:12.3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3:15.7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4:45.5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7T08:35:02.2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895FC-4EBB-46C7-B71B-B10333D0E0B4}" type="datetimeFigureOut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619C4-5AF8-468E-B7E3-87A16A1310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6978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619C4-5AF8-468E-B7E3-87A16A13108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052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32B155-5263-161C-B63C-F9101E91F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40113D5-2F52-12AD-5744-06F6DA944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289D35-0295-1824-7CA3-E95ACB85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38D5C4-A6C6-493F-9EB6-C0D42617B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60D040-0C44-346D-CF21-93C2C1A63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4603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CC63C2-C2CD-0784-0354-E23DA43E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38D998-4666-B8C8-9C21-78AA3C85A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E31194-9423-2E20-BE36-44D82AF7D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FC54A6-BA00-C8B0-B0DD-432A900AA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7B6258-14AD-901A-496A-A68E51AD2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623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6AF861-5A2E-0987-9169-2CAD6282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FB9B28-A09F-721C-0452-1E899B8F3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D4548F-4CBB-8641-3313-1A3E1E57E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96680A-27ED-CBEF-41C4-D80579833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6415CB-819E-9856-73F3-23502DFA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7322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B094AF-D6E5-623A-15C4-738FAA3A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24EF9A-0723-14E0-C1CA-F365439CC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303F51-1701-0807-A8CA-CDA1D5F0D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AB6738-8E83-814F-FA5C-3C309BCC1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23227E-97E2-237D-7CDF-3A633E98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DB296B-5005-238B-7CF7-B9952422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31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A9655A-F7DC-1A93-CF8D-60855F866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F9AF62-689B-7999-84E0-88E82071A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3F1428-74AB-19CD-3F4D-4703B1EBB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8C06867-C4C5-E1D7-B98D-779F738C1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35E7BF1-78DD-8DBC-3D3D-EB721016C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CD7C41D-E0CA-C0E2-9D2C-ED46679B1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2ABD5BA-3CA6-33AF-4F71-2259B1374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6E9F833-CE48-5651-708B-A0AEEDA3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47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52C819-9675-92A1-8554-D3D0AF01C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A1AAA27-0036-739A-C630-DFC1AF0F0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D19185F-625C-75A2-C154-D3693A72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9E7DF7-B0C5-F754-7130-81AE6B44F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46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B2DE762-7E44-2F74-F85B-07C4558C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7B694DD-13C2-BDC7-399E-1C1C52D7E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D24DA09-57A9-D1D9-A0FC-E144E21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099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B0AE66-FABE-F2FE-D629-5B74BB429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1CCA7F-EFC9-B2D5-BA20-C5D926C48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07AEC9C-E2A2-AF45-483D-61B271E81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68ACFC-3D7D-4869-E3CC-B0CF1BB12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638DA4-BB72-007E-B849-F2C25F95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C874D7A-7D0D-7BC5-4E8D-B8C968A6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535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0BE47B-A9C0-E075-031D-798875EA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9D5F2-5961-E326-A2BF-9F2B4D25C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3A435CC-C6E9-359C-C1BA-C5E0A5C75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D72F26-862C-FEC4-38A5-4BB2DDB76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75FCB36-50A0-1A3C-87B2-7CAD59362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8E13EFD-6CB0-23A8-41C5-6395D58DE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290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C646A6-F515-8828-3B86-5D5202DA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CF4281-1D29-AB88-57E2-6AD8A2394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9CC1FF-DFAD-FA31-1328-ECB7124E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05E747-1BE0-D5F1-8F06-4C825201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151D12-E92E-6E55-5EFA-3CD552DE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990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36E4857-CD1D-BBD6-69D9-95679FAE1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03D8357-1073-7349-0270-7199B3148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8B4921-6210-286F-16B4-0ED47279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DA51CC-0A28-AF58-47C8-083BE14F1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347F60-7FB1-5A09-9A15-4E6FF2E1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870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7B31DED-F7B1-4C59-C291-1FCD80A70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C371115-D46F-BA51-CB54-6A74EA022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0FB8FE9-77BA-EDA4-6D33-89997AC664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1CC7A7-1C59-47EE-841E-92B4E232B57E}" type="datetimeFigureOut">
              <a:rPr lang="nb-NO" smtClean="0"/>
              <a:t>25.08.2026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C988A5-F042-9B39-D5B0-D1533CA01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E6D512-0B37-C1E8-1B95-EFFF8E236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1B0486-1F7C-4999-BCB9-D676815601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8762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customXml" Target="../ink/ink5.xm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2.jpe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11" Type="http://schemas.openxmlformats.org/officeDocument/2006/relationships/customXml" Target="../ink/ink4.xml"/><Relationship Id="rId5" Type="http://schemas.openxmlformats.org/officeDocument/2006/relationships/image" Target="../media/image4.png"/><Relationship Id="rId15" Type="http://schemas.openxmlformats.org/officeDocument/2006/relationships/customXml" Target="../ink/ink6.xml"/><Relationship Id="rId10" Type="http://schemas.openxmlformats.org/officeDocument/2006/relationships/image" Target="../media/image7.png"/><Relationship Id="rId4" Type="http://schemas.openxmlformats.org/officeDocument/2006/relationships/customXml" Target="../ink/ink1.xml"/><Relationship Id="rId9" Type="http://schemas.openxmlformats.org/officeDocument/2006/relationships/customXml" Target="../ink/ink3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8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F0AA097-1AA2-84B1-DD63-F533556CD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2400" y="1354819"/>
            <a:ext cx="6124576" cy="2678363"/>
          </a:xfrm>
        </p:spPr>
        <p:txBody>
          <a:bodyPr>
            <a:normAutofit/>
          </a:bodyPr>
          <a:lstStyle/>
          <a:p>
            <a:pPr algn="r"/>
            <a:r>
              <a:rPr lang="nb-NO" sz="7200">
                <a:solidFill>
                  <a:schemeClr val="bg1"/>
                </a:solidFill>
              </a:rPr>
              <a:t>Kathrines hjørne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62BD2EE-D0AB-F2CD-E5EF-EE4C46413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8702" y="4414180"/>
            <a:ext cx="6128274" cy="884538"/>
          </a:xfrm>
        </p:spPr>
        <p:txBody>
          <a:bodyPr>
            <a:normAutofit/>
          </a:bodyPr>
          <a:lstStyle/>
          <a:p>
            <a:pPr algn="r"/>
            <a:r>
              <a:rPr lang="nb-NO" dirty="0">
                <a:solidFill>
                  <a:schemeClr val="bg1"/>
                </a:solidFill>
              </a:rPr>
              <a:t>Foreldremøter, høst 2026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253338B-EC15-4112-B0AA-4135021E9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1"/>
            <a:ext cx="4572002" cy="6858002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bg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31899EE-49A4-469F-BDB5-0A178C551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63E0550-0AFD-458E-A821-787F4CB6F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C5702A-BA45-4A2C-99DC-525993A9C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8706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86D91D-C2B4-1A3C-8028-76DB47D93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Flyt foresatt – Ny app</a:t>
            </a:r>
          </a:p>
        </p:txBody>
      </p:sp>
      <p:pic>
        <p:nvPicPr>
          <p:cNvPr id="4" name="Plassholder for innhold 3" descr="Flyt Foresatt – Apper på Google Play">
            <a:extLst>
              <a:ext uri="{FF2B5EF4-FFF2-40B4-BE49-F238E27FC236}">
                <a16:creationId xmlns:a16="http://schemas.microsoft.com/office/drawing/2014/main" id="{8240EC09-17B3-DA07-3523-2885EFDCEF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  <a:prstGeom prst="rect">
            <a:avLst/>
          </a:prstGeom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6E19C63-1FFB-2EEC-4EB9-0C54B4B0D6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Ny foresatt – app</a:t>
            </a:r>
          </a:p>
          <a:p>
            <a:r>
              <a:rPr lang="nb-NO" dirty="0"/>
              <a:t>Slett den gamle</a:t>
            </a:r>
          </a:p>
          <a:p>
            <a:r>
              <a:rPr lang="nb-NO" b="0" dirty="0" err="1">
                <a:effectLst/>
              </a:rPr>
              <a:t>IDporten</a:t>
            </a:r>
            <a:r>
              <a:rPr lang="nb-NO" b="0" dirty="0">
                <a:effectLst/>
              </a:rPr>
              <a:t> </a:t>
            </a:r>
          </a:p>
          <a:p>
            <a:r>
              <a:rPr lang="nb-NO" dirty="0"/>
              <a:t>Se eget skriv</a:t>
            </a:r>
            <a:r>
              <a:rPr lang="nb-NO" b="0" dirty="0">
                <a:effectLst/>
              </a:rPr>
              <a:t> </a:t>
            </a:r>
          </a:p>
          <a:p>
            <a:r>
              <a:rPr lang="nb-NO" dirty="0"/>
              <a:t>Transponder skal kun brukes til elevene. Slett den!</a:t>
            </a:r>
          </a:p>
        </p:txBody>
      </p:sp>
      <p:pic>
        <p:nvPicPr>
          <p:cNvPr id="6" name="Bilde 5" descr="Min skole - foresatt – Apper på Google Play">
            <a:extLst>
              <a:ext uri="{FF2B5EF4-FFF2-40B4-BE49-F238E27FC236}">
                <a16:creationId xmlns:a16="http://schemas.microsoft.com/office/drawing/2014/main" id="{FFBA8848-0B45-4FD4-3848-86C882EF9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550" y="2251221"/>
            <a:ext cx="1158558" cy="115855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E4322493-022E-C0C6-CE03-6258E5C75368}"/>
                  </a:ext>
                </a:extLst>
              </p14:cNvPr>
              <p14:cNvContentPartPr/>
              <p14:nvPr/>
            </p14:nvContentPartPr>
            <p14:xfrm>
              <a:off x="8933720" y="1904400"/>
              <a:ext cx="1566000" cy="1652040"/>
            </p14:xfrm>
          </p:contentPart>
        </mc:Choice>
        <mc:Fallback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E4322493-022E-C0C6-CE03-6258E5C753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27600" y="1898280"/>
                <a:ext cx="1578240" cy="166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468FDB2D-7D78-3BE1-415A-429133F53AA8}"/>
                  </a:ext>
                </a:extLst>
              </p14:cNvPr>
              <p14:cNvContentPartPr/>
              <p14:nvPr/>
            </p14:nvContentPartPr>
            <p14:xfrm>
              <a:off x="9096307" y="2104560"/>
              <a:ext cx="1514160" cy="1451880"/>
            </p14:xfrm>
          </p:contentPart>
        </mc:Choice>
        <mc:Fallback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468FDB2D-7D78-3BE1-415A-429133F53A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90187" y="2098440"/>
                <a:ext cx="1526400" cy="14641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Bilde 10" descr="Transponder SMS – Apper på Google Play">
            <a:extLst>
              <a:ext uri="{FF2B5EF4-FFF2-40B4-BE49-F238E27FC236}">
                <a16:creationId xmlns:a16="http://schemas.microsoft.com/office/drawing/2014/main" id="{994E3CD8-FB3C-A098-4CCA-40A4BA1FD1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3327" y="4846637"/>
            <a:ext cx="1199003" cy="1199003"/>
          </a:xfrm>
          <a:prstGeom prst="rect">
            <a:avLst/>
          </a:prstGeom>
        </p:spPr>
      </p:pic>
      <p:grpSp>
        <p:nvGrpSpPr>
          <p:cNvPr id="14" name="Gruppe 13">
            <a:extLst>
              <a:ext uri="{FF2B5EF4-FFF2-40B4-BE49-F238E27FC236}">
                <a16:creationId xmlns:a16="http://schemas.microsoft.com/office/drawing/2014/main" id="{37E4CA13-F4D1-275C-1F7B-731B9DD2C68D}"/>
              </a:ext>
            </a:extLst>
          </p:cNvPr>
          <p:cNvGrpSpPr/>
          <p:nvPr/>
        </p:nvGrpSpPr>
        <p:grpSpPr>
          <a:xfrm>
            <a:off x="8738130" y="4757740"/>
            <a:ext cx="1942560" cy="1476360"/>
            <a:chOff x="8738130" y="4757740"/>
            <a:chExt cx="1942560" cy="147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Håndskrift 11">
                  <a:extLst>
                    <a:ext uri="{FF2B5EF4-FFF2-40B4-BE49-F238E27FC236}">
                      <a16:creationId xmlns:a16="http://schemas.microsoft.com/office/drawing/2014/main" id="{471C2653-84C5-90D6-D7CB-1CF04C0DC76A}"/>
                    </a:ext>
                  </a:extLst>
                </p14:cNvPr>
                <p14:cNvContentPartPr/>
                <p14:nvPr/>
              </p14:nvContentPartPr>
              <p14:xfrm>
                <a:off x="8927850" y="4757740"/>
                <a:ext cx="1688040" cy="1402560"/>
              </p14:xfrm>
            </p:contentPart>
          </mc:Choice>
          <mc:Fallback>
            <p:pic>
              <p:nvPicPr>
                <p:cNvPr id="12" name="Håndskrift 11">
                  <a:extLst>
                    <a:ext uri="{FF2B5EF4-FFF2-40B4-BE49-F238E27FC236}">
                      <a16:creationId xmlns:a16="http://schemas.microsoft.com/office/drawing/2014/main" id="{471C2653-84C5-90D6-D7CB-1CF04C0DC76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21730" y="4751620"/>
                  <a:ext cx="1700280" cy="14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Håndskrift 12">
                  <a:extLst>
                    <a:ext uri="{FF2B5EF4-FFF2-40B4-BE49-F238E27FC236}">
                      <a16:creationId xmlns:a16="http://schemas.microsoft.com/office/drawing/2014/main" id="{BCB36450-8D72-3B89-25B8-28A508D4940F}"/>
                    </a:ext>
                  </a:extLst>
                </p14:cNvPr>
                <p14:cNvContentPartPr/>
                <p14:nvPr/>
              </p14:nvContentPartPr>
              <p14:xfrm>
                <a:off x="8738130" y="4895620"/>
                <a:ext cx="1942560" cy="1338480"/>
              </p14:xfrm>
            </p:contentPart>
          </mc:Choice>
          <mc:Fallback>
            <p:pic>
              <p:nvPicPr>
                <p:cNvPr id="13" name="Håndskrift 12">
                  <a:extLst>
                    <a:ext uri="{FF2B5EF4-FFF2-40B4-BE49-F238E27FC236}">
                      <a16:creationId xmlns:a16="http://schemas.microsoft.com/office/drawing/2014/main" id="{BCB36450-8D72-3B89-25B8-28A508D4940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32010" y="4889500"/>
                  <a:ext cx="1954800" cy="135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5" name="Håndskrift 14">
                <a:extLst>
                  <a:ext uri="{FF2B5EF4-FFF2-40B4-BE49-F238E27FC236}">
                    <a16:creationId xmlns:a16="http://schemas.microsoft.com/office/drawing/2014/main" id="{D82DCFE1-A18C-1C7E-2A46-6FD9B782835F}"/>
                  </a:ext>
                </a:extLst>
              </p14:cNvPr>
              <p14:cNvContentPartPr/>
              <p14:nvPr/>
            </p14:nvContentPartPr>
            <p14:xfrm>
              <a:off x="-6769230" y="1752460"/>
              <a:ext cx="360" cy="360"/>
            </p14:xfrm>
          </p:contentPart>
        </mc:Choice>
        <mc:Fallback>
          <p:pic>
            <p:nvPicPr>
              <p:cNvPr id="15" name="Håndskrift 14">
                <a:extLst>
                  <a:ext uri="{FF2B5EF4-FFF2-40B4-BE49-F238E27FC236}">
                    <a16:creationId xmlns:a16="http://schemas.microsoft.com/office/drawing/2014/main" id="{D82DCFE1-A18C-1C7E-2A46-6FD9B782835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-6775350" y="17463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6" name="Håndskrift 15">
                <a:extLst>
                  <a:ext uri="{FF2B5EF4-FFF2-40B4-BE49-F238E27FC236}">
                    <a16:creationId xmlns:a16="http://schemas.microsoft.com/office/drawing/2014/main" id="{AF2EF444-8475-DD12-248A-BC96DBD6EC31}"/>
                  </a:ext>
                </a:extLst>
              </p14:cNvPr>
              <p14:cNvContentPartPr/>
              <p14:nvPr/>
            </p14:nvContentPartPr>
            <p14:xfrm>
              <a:off x="13030050" y="4425820"/>
              <a:ext cx="360" cy="360"/>
            </p14:xfrm>
          </p:contentPart>
        </mc:Choice>
        <mc:Fallback>
          <p:pic>
            <p:nvPicPr>
              <p:cNvPr id="16" name="Håndskrift 15">
                <a:extLst>
                  <a:ext uri="{FF2B5EF4-FFF2-40B4-BE49-F238E27FC236}">
                    <a16:creationId xmlns:a16="http://schemas.microsoft.com/office/drawing/2014/main" id="{AF2EF444-8475-DD12-248A-BC96DBD6EC3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023930" y="441970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2" name="Håndskrift 21">
                <a:extLst>
                  <a:ext uri="{FF2B5EF4-FFF2-40B4-BE49-F238E27FC236}">
                    <a16:creationId xmlns:a16="http://schemas.microsoft.com/office/drawing/2014/main" id="{D35FE46E-0FC3-3B36-8D0D-663DEFA92FA6}"/>
                  </a:ext>
                </a:extLst>
              </p14:cNvPr>
              <p14:cNvContentPartPr/>
              <p14:nvPr/>
            </p14:nvContentPartPr>
            <p14:xfrm>
              <a:off x="-6502400" y="628540"/>
              <a:ext cx="360" cy="360"/>
            </p14:xfrm>
          </p:contentPart>
        </mc:Choice>
        <mc:Fallback>
          <p:pic>
            <p:nvPicPr>
              <p:cNvPr id="22" name="Håndskrift 21">
                <a:extLst>
                  <a:ext uri="{FF2B5EF4-FFF2-40B4-BE49-F238E27FC236}">
                    <a16:creationId xmlns:a16="http://schemas.microsoft.com/office/drawing/2014/main" id="{D35FE46E-0FC3-3B36-8D0D-663DEFA92FA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-6508520" y="62242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0528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51A6A289-8D90-032F-6388-33C2D017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nb-NO" dirty="0"/>
              <a:t>Skolens satsingsområder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FDEC704E-7150-7DD5-50C0-67B7FA8A2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14" y="2178042"/>
            <a:ext cx="5893686" cy="3917773"/>
          </a:xfrm>
        </p:spPr>
        <p:txBody>
          <a:bodyPr>
            <a:normAutofit/>
          </a:bodyPr>
          <a:lstStyle/>
          <a:p>
            <a:r>
              <a:rPr lang="nb-NO" sz="2000" dirty="0"/>
              <a:t>MOT</a:t>
            </a:r>
          </a:p>
          <a:p>
            <a:pPr lvl="1"/>
            <a:r>
              <a:rPr lang="nb-NO" sz="2000" dirty="0"/>
              <a:t>Vi fortsetter arbeidet som MOT – skole.</a:t>
            </a:r>
          </a:p>
          <a:p>
            <a:pPr lvl="1"/>
            <a:r>
              <a:rPr lang="nb-NO" sz="2000" dirty="0"/>
              <a:t>Foreldremøte kommer</a:t>
            </a:r>
          </a:p>
          <a:p>
            <a:pPr lvl="1"/>
            <a:r>
              <a:rPr lang="nb-NO" sz="2000" dirty="0"/>
              <a:t>Drømmedag, Hei – uker, aktivitetsdag, økter</a:t>
            </a:r>
          </a:p>
          <a:p>
            <a:pPr lvl="1"/>
            <a:r>
              <a:rPr lang="nb-NO" sz="2000" dirty="0"/>
              <a:t>Ung motivator fra 9. trinn</a:t>
            </a:r>
          </a:p>
          <a:p>
            <a:pPr lvl="1"/>
            <a:endParaRPr lang="nb-NO" sz="2000" dirty="0"/>
          </a:p>
          <a:p>
            <a:pPr lvl="1"/>
            <a:endParaRPr lang="nb-NO" sz="2000" dirty="0"/>
          </a:p>
        </p:txBody>
      </p:sp>
      <p:pic>
        <p:nvPicPr>
          <p:cNvPr id="13" name="Bilde 12" descr="MOT">
            <a:extLst>
              <a:ext uri="{FF2B5EF4-FFF2-40B4-BE49-F238E27FC236}">
                <a16:creationId xmlns:a16="http://schemas.microsoft.com/office/drawing/2014/main" id="{9800220A-71DC-6D82-AED4-E8F1BAD11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021" y="3910342"/>
            <a:ext cx="4788505" cy="2358338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F688E13-963B-8D16-31DE-7B28B5E6D2AF}"/>
              </a:ext>
            </a:extLst>
          </p:cNvPr>
          <p:cNvSpPr txBox="1"/>
          <p:nvPr/>
        </p:nvSpPr>
        <p:spPr>
          <a:xfrm>
            <a:off x="3048000" y="324602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 b="0" dirty="0">
                <a:effectLst/>
              </a:rPr>
              <a:t> </a:t>
            </a:r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FA847C2-0F94-870E-5E63-42BAF526978C}"/>
              </a:ext>
            </a:extLst>
          </p:cNvPr>
          <p:cNvSpPr txBox="1"/>
          <p:nvPr/>
        </p:nvSpPr>
        <p:spPr>
          <a:xfrm>
            <a:off x="2690811" y="30032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 b="0" dirty="0">
                <a:effectLst/>
              </a:rPr>
              <a:t> </a:t>
            </a:r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923702C8-C54D-9028-2CBD-417DFDC338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80" t="15870" r="57011" b="38284"/>
          <a:stretch>
            <a:fillRect/>
          </a:stretch>
        </p:blipFill>
        <p:spPr bwMode="auto">
          <a:xfrm>
            <a:off x="7400546" y="323018"/>
            <a:ext cx="5304636" cy="5996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Håndskrift 16">
                <a:extLst>
                  <a:ext uri="{FF2B5EF4-FFF2-40B4-BE49-F238E27FC236}">
                    <a16:creationId xmlns:a16="http://schemas.microsoft.com/office/drawing/2014/main" id="{33ECA562-E459-B4DA-38DC-DF16A10599A5}"/>
                  </a:ext>
                </a:extLst>
              </p14:cNvPr>
              <p14:cNvContentPartPr/>
              <p14:nvPr/>
            </p14:nvContentPartPr>
            <p14:xfrm>
              <a:off x="-8204480" y="914380"/>
              <a:ext cx="360" cy="360"/>
            </p14:xfrm>
          </p:contentPart>
        </mc:Choice>
        <mc:Fallback>
          <p:pic>
            <p:nvPicPr>
              <p:cNvPr id="17" name="Håndskrift 16">
                <a:extLst>
                  <a:ext uri="{FF2B5EF4-FFF2-40B4-BE49-F238E27FC236}">
                    <a16:creationId xmlns:a16="http://schemas.microsoft.com/office/drawing/2014/main" id="{33ECA562-E459-B4DA-38DC-DF16A10599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8210600" y="90826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3641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rson som skriver på en notis blokk">
            <a:extLst>
              <a:ext uri="{FF2B5EF4-FFF2-40B4-BE49-F238E27FC236}">
                <a16:creationId xmlns:a16="http://schemas.microsoft.com/office/drawing/2014/main" id="{1387C1C2-3D75-7D81-2E7C-CED160B06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54" b="525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C7F03C-94AE-3C8F-1F27-372ECF76D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b-NO" sz="4000"/>
              <a:t>Skolens satsingsområder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BDB226-476E-825A-C595-C4BFB07B8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4295987" cy="3742762"/>
          </a:xfrm>
        </p:spPr>
        <p:txBody>
          <a:bodyPr>
            <a:normAutofit/>
          </a:bodyPr>
          <a:lstStyle/>
          <a:p>
            <a:r>
              <a:rPr lang="nb-NO" sz="2400" dirty="0"/>
              <a:t>Grunnleggende ferdigheter</a:t>
            </a:r>
          </a:p>
          <a:p>
            <a:pPr lvl="1"/>
            <a:r>
              <a:rPr lang="nb-NO" b="1" dirty="0"/>
              <a:t>Lesing</a:t>
            </a:r>
          </a:p>
          <a:p>
            <a:pPr lvl="1"/>
            <a:r>
              <a:rPr lang="nb-NO" dirty="0"/>
              <a:t>Regning</a:t>
            </a:r>
          </a:p>
          <a:p>
            <a:pPr lvl="1"/>
            <a:r>
              <a:rPr lang="nb-NO" dirty="0"/>
              <a:t>Digitalt</a:t>
            </a:r>
          </a:p>
          <a:p>
            <a:pPr lvl="1"/>
            <a:r>
              <a:rPr lang="nb-NO" dirty="0"/>
              <a:t>Skriving</a:t>
            </a:r>
          </a:p>
          <a:p>
            <a:pPr lvl="1"/>
            <a:r>
              <a:rPr lang="nb-NO" dirty="0"/>
              <a:t>Muntlig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730301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e 3" descr="Nye nasjonale retningslinjer for skolefravær vil at elevene skal lyttes mer  til – NRK Norge – Oversikt over nyheter fra ulike deler av landet">
            <a:extLst>
              <a:ext uri="{FF2B5EF4-FFF2-40B4-BE49-F238E27FC236}">
                <a16:creationId xmlns:a16="http://schemas.microsoft.com/office/drawing/2014/main" id="{BA3931E2-0710-500C-6FCA-78C2B798AC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96FFF00-9FF7-F9BB-6CDE-52C0804B2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Fravær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9AC939-52EA-72C4-8D5C-62DBF5015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3350" y="591344"/>
            <a:ext cx="7410449" cy="6095206"/>
          </a:xfrm>
        </p:spPr>
        <p:txBody>
          <a:bodyPr anchor="ctr">
            <a:normAutofit/>
          </a:bodyPr>
          <a:lstStyle/>
          <a:p>
            <a:r>
              <a:rPr lang="nb-NO" sz="1700" dirty="0">
                <a:solidFill>
                  <a:srgbClr val="FFFFFF"/>
                </a:solidFill>
              </a:rPr>
              <a:t>Viktig med tilstedeværelse på skolen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Sosialt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Læring og videre utdanning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Ubehag og unngåelsesatferd - engstelse</a:t>
            </a:r>
          </a:p>
          <a:p>
            <a:r>
              <a:rPr lang="nb-NO" sz="1700" dirty="0" err="1">
                <a:solidFill>
                  <a:srgbClr val="FFFFFF"/>
                </a:solidFill>
              </a:rPr>
              <a:t>Vgs</a:t>
            </a:r>
            <a:r>
              <a:rPr lang="nb-NO" sz="1700" dirty="0">
                <a:solidFill>
                  <a:srgbClr val="FFFFFF"/>
                </a:solidFill>
              </a:rPr>
              <a:t> har en 10% - fraværsregel</a:t>
            </a:r>
          </a:p>
          <a:p>
            <a:r>
              <a:rPr lang="nb-NO" sz="1700" dirty="0">
                <a:solidFill>
                  <a:srgbClr val="FFFFFF"/>
                </a:solidFill>
              </a:rPr>
              <a:t>Fravær er ei stor utfordring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Utenforskap for den enkelte</a:t>
            </a:r>
          </a:p>
          <a:p>
            <a:pPr lvl="1"/>
            <a:r>
              <a:rPr lang="nb-NO" sz="1700" dirty="0">
                <a:solidFill>
                  <a:srgbClr val="FFFFFF"/>
                </a:solidFill>
              </a:rPr>
              <a:t>Ung ufør..</a:t>
            </a:r>
          </a:p>
          <a:p>
            <a:r>
              <a:rPr lang="nb-NO" sz="1700" dirty="0">
                <a:solidFill>
                  <a:srgbClr val="FFFFFF"/>
                </a:solidFill>
              </a:rPr>
              <a:t>Permisjoner må søkes om</a:t>
            </a:r>
          </a:p>
          <a:p>
            <a:r>
              <a:rPr lang="nb-NO" sz="1700" dirty="0">
                <a:solidFill>
                  <a:srgbClr val="FFFFFF"/>
                </a:solidFill>
              </a:rPr>
              <a:t>Stå i ubehaget som foresatt – det kan være en kamp!</a:t>
            </a:r>
          </a:p>
          <a:p>
            <a:r>
              <a:rPr lang="nb-NO" sz="1700" dirty="0">
                <a:solidFill>
                  <a:srgbClr val="FFFFFF"/>
                </a:solidFill>
              </a:rPr>
              <a:t>Her samarbeider alle instanser som kan hjelpe foresatte</a:t>
            </a:r>
          </a:p>
          <a:p>
            <a:pPr marL="457200" lvl="1" indent="0">
              <a:buNone/>
            </a:pPr>
            <a:endParaRPr lang="nb-NO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55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85E25A3-B737-79EA-04EB-BEFDB4DE1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nb-NO" sz="4000">
                <a:solidFill>
                  <a:srgbClr val="FFFFFF"/>
                </a:solidFill>
              </a:rPr>
              <a:t>§12 – Rett til et trygt og godt skolemiljø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2E799A-403D-AFBE-0561-BF85F463B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fontScale="77500" lnSpcReduction="20000"/>
          </a:bodyPr>
          <a:lstStyle/>
          <a:p>
            <a:r>
              <a:rPr lang="nb-NO" dirty="0"/>
              <a:t>Alle </a:t>
            </a:r>
            <a:r>
              <a:rPr lang="nb-NO" dirty="0" err="1"/>
              <a:t>elevar</a:t>
            </a:r>
            <a:r>
              <a:rPr lang="nb-NO" dirty="0"/>
              <a:t> har rett til </a:t>
            </a:r>
            <a:r>
              <a:rPr lang="nb-NO" dirty="0" err="1"/>
              <a:t>eit</a:t>
            </a:r>
            <a:r>
              <a:rPr lang="nb-NO" dirty="0"/>
              <a:t> trygt og godt skolemiljø som </a:t>
            </a:r>
            <a:r>
              <a:rPr lang="nb-NO" dirty="0" err="1"/>
              <a:t>fremjar</a:t>
            </a:r>
            <a:r>
              <a:rPr lang="nb-NO" dirty="0"/>
              <a:t> helse, inkludering, trivsel og læring.</a:t>
            </a:r>
          </a:p>
          <a:p>
            <a:r>
              <a:rPr lang="nb-NO" dirty="0"/>
              <a:t>Skolen skal </a:t>
            </a:r>
            <a:r>
              <a:rPr lang="nb-NO" dirty="0" err="1"/>
              <a:t>ikkje</a:t>
            </a:r>
            <a:r>
              <a:rPr lang="nb-NO" dirty="0"/>
              <a:t> godta </a:t>
            </a:r>
            <a:r>
              <a:rPr lang="nb-NO" dirty="0" err="1"/>
              <a:t>krenkjande</a:t>
            </a:r>
            <a:r>
              <a:rPr lang="nb-NO" dirty="0"/>
              <a:t> oppførsel, som til dømes mobbing, vald, diskriminering og trakassering.</a:t>
            </a:r>
          </a:p>
          <a:p>
            <a:r>
              <a:rPr lang="nb-NO" dirty="0"/>
              <a:t>Skolen skal arbeide </a:t>
            </a:r>
            <a:r>
              <a:rPr lang="nb-NO" dirty="0" err="1"/>
              <a:t>kontinuerleg</a:t>
            </a:r>
            <a:r>
              <a:rPr lang="nb-NO" dirty="0"/>
              <a:t> for at alle </a:t>
            </a:r>
            <a:r>
              <a:rPr lang="nb-NO" dirty="0" err="1"/>
              <a:t>elevane</a:t>
            </a:r>
            <a:r>
              <a:rPr lang="nb-NO" dirty="0"/>
              <a:t> skal ha </a:t>
            </a:r>
            <a:r>
              <a:rPr lang="nb-NO" dirty="0" err="1"/>
              <a:t>eit</a:t>
            </a:r>
            <a:r>
              <a:rPr lang="nb-NO" dirty="0"/>
              <a:t> trygt og godt skolemiljø.</a:t>
            </a:r>
          </a:p>
          <a:p>
            <a:r>
              <a:rPr lang="nb-NO" dirty="0"/>
              <a:t>Alle som arbeider på skolen, skal følgje med på korleis </a:t>
            </a:r>
            <a:r>
              <a:rPr lang="nb-NO" dirty="0" err="1"/>
              <a:t>elevane</a:t>
            </a:r>
            <a:r>
              <a:rPr lang="nb-NO" dirty="0"/>
              <a:t> har det, og om </a:t>
            </a:r>
            <a:r>
              <a:rPr lang="nb-NO" dirty="0" err="1"/>
              <a:t>mogleg</a:t>
            </a:r>
            <a:r>
              <a:rPr lang="nb-NO" dirty="0"/>
              <a:t> gripe inn dersom </a:t>
            </a:r>
            <a:r>
              <a:rPr lang="nb-NO" dirty="0" err="1"/>
              <a:t>nokon</a:t>
            </a:r>
            <a:r>
              <a:rPr lang="nb-NO" dirty="0"/>
              <a:t> </a:t>
            </a:r>
            <a:r>
              <a:rPr lang="nb-NO" dirty="0" err="1"/>
              <a:t>krenkjer</a:t>
            </a:r>
            <a:r>
              <a:rPr lang="nb-NO" dirty="0"/>
              <a:t> </a:t>
            </a:r>
            <a:r>
              <a:rPr lang="nb-NO" dirty="0" err="1"/>
              <a:t>ein</a:t>
            </a:r>
            <a:r>
              <a:rPr lang="nb-NO" dirty="0"/>
              <a:t> elev.</a:t>
            </a:r>
          </a:p>
          <a:p>
            <a:r>
              <a:rPr lang="nb-NO" dirty="0"/>
              <a:t>Alle som arbeider på skolen, skal melde </a:t>
            </a:r>
            <a:r>
              <a:rPr lang="nb-NO" dirty="0" err="1"/>
              <a:t>frå</a:t>
            </a:r>
            <a:r>
              <a:rPr lang="nb-NO" dirty="0"/>
              <a:t> til rektor dersom </a:t>
            </a:r>
            <a:r>
              <a:rPr lang="nb-NO" dirty="0" err="1"/>
              <a:t>dei</a:t>
            </a:r>
            <a:r>
              <a:rPr lang="nb-NO" dirty="0"/>
              <a:t> får mistanke om eller kjennskap til at </a:t>
            </a:r>
            <a:r>
              <a:rPr lang="nb-NO" dirty="0" err="1"/>
              <a:t>ein</a:t>
            </a:r>
            <a:r>
              <a:rPr lang="nb-NO" dirty="0"/>
              <a:t> elev </a:t>
            </a:r>
            <a:r>
              <a:rPr lang="nb-NO" dirty="0" err="1"/>
              <a:t>ikkje</a:t>
            </a:r>
            <a:r>
              <a:rPr lang="nb-NO" dirty="0"/>
              <a:t> har </a:t>
            </a:r>
            <a:r>
              <a:rPr lang="nb-NO" dirty="0" err="1"/>
              <a:t>eit</a:t>
            </a:r>
            <a:r>
              <a:rPr lang="nb-NO" dirty="0"/>
              <a:t> trygt og godt skolemiljø. Det gjeld også når </a:t>
            </a:r>
            <a:r>
              <a:rPr lang="nb-NO" dirty="0" err="1"/>
              <a:t>ein</a:t>
            </a:r>
            <a:r>
              <a:rPr lang="nb-NO" dirty="0"/>
              <a:t> elev seier </a:t>
            </a:r>
            <a:r>
              <a:rPr lang="nb-NO" dirty="0" err="1"/>
              <a:t>sjølv</a:t>
            </a:r>
            <a:r>
              <a:rPr lang="nb-NO" dirty="0"/>
              <a:t> at ho eller han </a:t>
            </a:r>
            <a:r>
              <a:rPr lang="nb-NO" dirty="0" err="1"/>
              <a:t>ikkje</a:t>
            </a:r>
            <a:r>
              <a:rPr lang="nb-NO" dirty="0"/>
              <a:t> har det trygt og godt. Skolen skal </a:t>
            </a:r>
            <a:r>
              <a:rPr lang="nb-NO" dirty="0" err="1"/>
              <a:t>snarast</a:t>
            </a:r>
            <a:r>
              <a:rPr lang="nb-NO" dirty="0"/>
              <a:t> </a:t>
            </a:r>
            <a:r>
              <a:rPr lang="nb-NO" dirty="0" err="1"/>
              <a:t>undersøkje</a:t>
            </a:r>
            <a:r>
              <a:rPr lang="nb-NO" dirty="0"/>
              <a:t> saka og rette opp situasjonen med eigna tiltak. Rektor skal melde </a:t>
            </a:r>
            <a:r>
              <a:rPr lang="nb-NO" dirty="0" err="1"/>
              <a:t>frå</a:t>
            </a:r>
            <a:r>
              <a:rPr lang="nb-NO" dirty="0"/>
              <a:t> til kommunen eller fylkeskommunen i </a:t>
            </a:r>
            <a:r>
              <a:rPr lang="nb-NO" dirty="0" err="1"/>
              <a:t>alvorlege</a:t>
            </a:r>
            <a:r>
              <a:rPr lang="nb-NO" dirty="0"/>
              <a:t> tilfelle. Skolen skal lage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skriftleg</a:t>
            </a:r>
            <a:r>
              <a:rPr lang="nb-NO" dirty="0"/>
              <a:t> plan for tiltaka i ei sak.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227806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9091552-98B8-4C77-8AD7-37B7A135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nb-NO" sz="4000">
                <a:solidFill>
                  <a:srgbClr val="FFFFFF"/>
                </a:solidFill>
              </a:rPr>
              <a:t>Klage på skolen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0CBF04-7452-3DD6-867A-01CEE0D27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nb-NO" sz="2000" dirty="0"/>
              <a:t>Dersom </a:t>
            </a:r>
            <a:r>
              <a:rPr lang="nb-NO" sz="2000" dirty="0" err="1"/>
              <a:t>ein</a:t>
            </a:r>
            <a:r>
              <a:rPr lang="nb-NO" sz="2000" dirty="0"/>
              <a:t> elev </a:t>
            </a:r>
            <a:r>
              <a:rPr lang="nb-NO" sz="2000" dirty="0" err="1"/>
              <a:t>ikkje</a:t>
            </a:r>
            <a:r>
              <a:rPr lang="nb-NO" sz="2000" dirty="0"/>
              <a:t> har </a:t>
            </a:r>
            <a:r>
              <a:rPr lang="nb-NO" sz="2000" dirty="0" err="1"/>
              <a:t>eit</a:t>
            </a:r>
            <a:r>
              <a:rPr lang="nb-NO" sz="2000" dirty="0"/>
              <a:t> trygt og godt skolemiljø, kan eleven eller foreldra melde saka til </a:t>
            </a:r>
            <a:r>
              <a:rPr lang="nb-NO" sz="2000" dirty="0" err="1"/>
              <a:t>statsforvaltaren</a:t>
            </a:r>
            <a:r>
              <a:rPr lang="nb-NO" sz="2000" dirty="0"/>
              <a:t> etter at saka er tatt opp med rektor.</a:t>
            </a:r>
          </a:p>
          <a:p>
            <a:r>
              <a:rPr lang="nb-NO" sz="2000" dirty="0"/>
              <a:t>Kjem </a:t>
            </a:r>
            <a:r>
              <a:rPr lang="nb-NO" sz="2000" dirty="0" err="1"/>
              <a:t>statsforvaltaren</a:t>
            </a:r>
            <a:r>
              <a:rPr lang="nb-NO" sz="2000" dirty="0"/>
              <a:t> til at skolen </a:t>
            </a:r>
            <a:r>
              <a:rPr lang="nb-NO" sz="2000" dirty="0" err="1"/>
              <a:t>ikkje</a:t>
            </a:r>
            <a:r>
              <a:rPr lang="nb-NO" sz="2000" dirty="0"/>
              <a:t> har oppfylt plikta til </a:t>
            </a:r>
            <a:r>
              <a:rPr lang="nb-NO" sz="2000" dirty="0" err="1"/>
              <a:t>setje</a:t>
            </a:r>
            <a:r>
              <a:rPr lang="nb-NO" sz="2000" dirty="0"/>
              <a:t> inn eigna tiltak etter § 12-4 andre ledd eller plikta til å lage </a:t>
            </a:r>
            <a:r>
              <a:rPr lang="nb-NO" sz="2000" dirty="0" err="1"/>
              <a:t>ein</a:t>
            </a:r>
            <a:r>
              <a:rPr lang="nb-NO" sz="2000" dirty="0"/>
              <a:t> </a:t>
            </a:r>
            <a:r>
              <a:rPr lang="nb-NO" sz="2000" dirty="0" err="1"/>
              <a:t>skriftleg</a:t>
            </a:r>
            <a:r>
              <a:rPr lang="nb-NO" sz="2000" dirty="0"/>
              <a:t> plan etter § 12-4 tredje ledd, kan </a:t>
            </a:r>
            <a:r>
              <a:rPr lang="nb-NO" sz="2000" dirty="0" err="1"/>
              <a:t>statsforvaltaren</a:t>
            </a:r>
            <a:r>
              <a:rPr lang="nb-NO" sz="2000" dirty="0"/>
              <a:t> </a:t>
            </a:r>
            <a:r>
              <a:rPr lang="nb-NO" sz="2000" dirty="0" err="1"/>
              <a:t>påleggje</a:t>
            </a:r>
            <a:r>
              <a:rPr lang="nb-NO" sz="2000" dirty="0"/>
              <a:t> kommunen eller fylkeskommunen å rette forholdet. </a:t>
            </a:r>
          </a:p>
        </p:txBody>
      </p:sp>
    </p:spTree>
    <p:extLst>
      <p:ext uri="{BB962C8B-B14F-4D97-AF65-F5344CB8AC3E}">
        <p14:creationId xmlns:p14="http://schemas.microsoft.com/office/powerpoint/2010/main" val="2266036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DE56A3-ED89-BBF2-16BE-9EE0DD45A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Snart på videregående skole..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4473ED96-0121-3561-66E0-E0C8B176C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26464"/>
              </p:ext>
            </p:extLst>
          </p:nvPr>
        </p:nvGraphicFramePr>
        <p:xfrm>
          <a:off x="895350" y="1511300"/>
          <a:ext cx="7776527" cy="4243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8295">
                  <a:extLst>
                    <a:ext uri="{9D8B030D-6E8A-4147-A177-3AD203B41FA5}">
                      <a16:colId xmlns:a16="http://schemas.microsoft.com/office/drawing/2014/main" val="526407760"/>
                    </a:ext>
                  </a:extLst>
                </a:gridCol>
                <a:gridCol w="5458232">
                  <a:extLst>
                    <a:ext uri="{9D8B030D-6E8A-4147-A177-3AD203B41FA5}">
                      <a16:colId xmlns:a16="http://schemas.microsoft.com/office/drawing/2014/main" val="525976821"/>
                    </a:ext>
                  </a:extLst>
                </a:gridCol>
              </a:tblGrid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Periode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Aktivitet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4347922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Før søknadsfrist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Utdanningsvalg, 1 time per uke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0564779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10. september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(Følg drømmen – ikke strømmen)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4207655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September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Samtaler med rådgiver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9662031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Uke 41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Utplasseringsuke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4932700"/>
                  </a:ext>
                </a:extLst>
              </a:tr>
              <a:tr h="571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November</a:t>
                      </a:r>
                      <a:endParaRPr lang="nb-NO" sz="1200" kern="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 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Elevkurs Saltdal </a:t>
                      </a:r>
                      <a:r>
                        <a:rPr lang="nb-NO" sz="1600" kern="100" dirty="0" err="1">
                          <a:effectLst/>
                        </a:rPr>
                        <a:t>vgs</a:t>
                      </a:r>
                      <a:r>
                        <a:rPr lang="nb-NO" sz="1600" kern="100" dirty="0">
                          <a:effectLst/>
                        </a:rPr>
                        <a:t> 2 dager</a:t>
                      </a:r>
                      <a:endParaRPr lang="nb-NO" sz="12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YOU – messe på Fauske 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0451365"/>
                  </a:ext>
                </a:extLst>
              </a:tr>
              <a:tr h="675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Desember 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Bestille </a:t>
                      </a:r>
                      <a:r>
                        <a:rPr lang="nb-NO" sz="1600" kern="100" dirty="0" err="1">
                          <a:effectLst/>
                        </a:rPr>
                        <a:t>MinID</a:t>
                      </a:r>
                      <a:endParaRPr lang="nb-NO" sz="12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Hospitering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8239152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Januar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Framtidsjobb – messe. 28. januar på Fauske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4660359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Januar/ februar 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Veiledningssamtaler med rådgiver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2344758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1.mars 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Søknadsfrist for de fleste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3246986"/>
                  </a:ext>
                </a:extLst>
              </a:tr>
              <a:tr h="324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Juli 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Svar på søknad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192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389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11378</TotalTime>
  <Words>456</Words>
  <Application>Microsoft Office PowerPoint</Application>
  <PresentationFormat>Widescreen</PresentationFormat>
  <Paragraphs>72</Paragraphs>
  <Slides>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Office-tema</vt:lpstr>
      <vt:lpstr>Kathrines hjørne</vt:lpstr>
      <vt:lpstr>Flyt foresatt – Ny app</vt:lpstr>
      <vt:lpstr>Skolens satsingsområder</vt:lpstr>
      <vt:lpstr>Skolens satsingsområder</vt:lpstr>
      <vt:lpstr>Fravær</vt:lpstr>
      <vt:lpstr>§12 – Rett til et trygt og godt skolemiljø</vt:lpstr>
      <vt:lpstr>Klage på skolen</vt:lpstr>
      <vt:lpstr>Snart på videregående skole..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Madsen</dc:creator>
  <cp:lastModifiedBy>Kathrine Madsen</cp:lastModifiedBy>
  <cp:revision>5</cp:revision>
  <dcterms:created xsi:type="dcterms:W3CDTF">2026-08-25T08:09:16Z</dcterms:created>
  <dcterms:modified xsi:type="dcterms:W3CDTF">2026-09-02T05:47:16Z</dcterms:modified>
</cp:coreProperties>
</file>